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57" r:id="rId4"/>
    <p:sldId id="260" r:id="rId5"/>
    <p:sldId id="261" r:id="rId6"/>
    <p:sldId id="262" r:id="rId7"/>
    <p:sldId id="270" r:id="rId8"/>
    <p:sldId id="276" r:id="rId9"/>
    <p:sldId id="266" r:id="rId10"/>
    <p:sldId id="264" r:id="rId11"/>
    <p:sldId id="268" r:id="rId12"/>
    <p:sldId id="258" r:id="rId13"/>
    <p:sldId id="265" r:id="rId14"/>
    <p:sldId id="272" r:id="rId15"/>
    <p:sldId id="275" r:id="rId16"/>
    <p:sldId id="274" r:id="rId17"/>
    <p:sldId id="259" r:id="rId18"/>
    <p:sldId id="273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9"/>
    <p:restoredTop sz="94656"/>
  </p:normalViewPr>
  <p:slideViewPr>
    <p:cSldViewPr snapToGrid="0" snapToObjects="1">
      <p:cViewPr>
        <p:scale>
          <a:sx n="105" d="100"/>
          <a:sy n="105" d="100"/>
        </p:scale>
        <p:origin x="9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CE5D2-0CA4-2A4A-BE21-24E615FF795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0270D-801A-7A49-9294-5136AD4539C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9771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m.blog.naver.com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PostView.naver?isHttpsRedirect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true&amp;blogId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i-doctor&amp;logNo</a:t>
            </a:r>
            <a:r>
              <a:rPr kumimoji="1" lang="en" altLang="ko-Kore-KR" dirty="0"/>
              <a:t>=220847855726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0270D-801A-7A49-9294-5136AD4539C6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15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www.mayoclinic.org</a:t>
            </a:r>
            <a:r>
              <a:rPr kumimoji="1" lang="en" altLang="ko-Kore-KR" dirty="0"/>
              <a:t>/healthy-lifestyle/fitness/in-depth/exercise-intensity/art-20046887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0270D-801A-7A49-9294-5136AD4539C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36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15EA8-DEF7-494C-9FCB-7B35D9E3A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FE90B8-7DBE-924B-A79F-2E4C7560B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4536"/>
            <a:ext cx="9144000" cy="16132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8B80D-BF39-FB4C-B689-CE6832F2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8A643-11CC-8B46-90E4-D5DE35C2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A0D3-3669-354A-BD3F-840E6208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979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FDDED-2EE8-904E-90B3-1FF2E6B9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B41CE1-4C19-9341-AE8A-BA5024076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06E6C-55FB-5144-9AF8-AC5BF240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20DD5-1E90-3F4E-B8D7-446A6342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F91C7-D930-1944-B3BD-BE08B055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051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FEB3CD-D9C8-8647-B5D7-E0E3F3C34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D3D4AD-EF67-B746-9FE9-69F14F4EF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B66D0-6A1B-2B4E-9C2A-B6D49F64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67FE0-DCFF-4F46-B86C-9E7CA5AF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6D665-2F6E-7A49-ADF4-3BF9FA57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838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18D55-00F9-B345-9D19-96E8DA5E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91" y="304596"/>
            <a:ext cx="11218817" cy="954224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1F970-3F30-584F-A9A1-A4D40CA91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91" y="1476104"/>
            <a:ext cx="11218817" cy="4880246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771AE-8DDA-C540-8EC4-0D862324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38F941-41C6-5049-986E-08B5AB53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8EE38-8291-E54F-B1CE-9EEEED58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435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31DE6-0D82-F44A-983C-2BABD71B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58BC8F-F023-784B-9E90-0F49B2D66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6C9F9-03CD-F843-83EB-A14002C7D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D4B95-59EC-6248-8D51-F5322941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19E4A2-5939-AE42-B797-1BDA936F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744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B7E70-EE67-AC4F-ABF2-44912DC8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8407E4-7B86-9148-8FC4-D8B828585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A77E3F-63D1-F44C-831F-CA335ABB9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AE1380-F495-C64C-9BB7-F0B569E79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A21268-0863-FD4D-BBED-B1E36B3F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36E6B-A392-3A45-840E-F49C6AB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515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C3E74-03EC-A846-A6B1-A78C66AC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A23792-EEBB-4C42-9620-757500373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0A457-13EB-CE48-92D9-4C7A70329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FA7FCD-5281-D14E-BE87-7602A915C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E56893-8C96-9347-858C-AF29CA105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47AEB1-8181-A346-A0BA-64BA5F1C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BB9B8C-28D3-FA4E-81B6-31D024BC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DA53F3-BF88-CE43-BD9D-55B01288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349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6BEAA-2436-9A42-831B-D6924484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CF624D-F0B2-3F43-88E1-2C18F32C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DD08C1-165D-5347-859D-653141C6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2BCCDB-6C73-ED47-BA4D-8B1C33DC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360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DEB9A9-9A8B-8E41-B02A-19DA2CA1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F83FA9-DB8D-E44D-BD76-F61FDE59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0FDC7-DF45-9A4D-82FC-69A76570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889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D335F-7470-DD41-ABF6-E49B1279B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6E678-5871-AA44-9F32-DE8BC149C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02C341-F90E-D64C-B4A2-02064F6B0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8DCF8-83DA-CD4B-9226-376558C9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31D86-3DBA-0843-96A6-742B68BA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686C9-A4DE-744B-9EB0-C5F25B63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490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8C349-BB64-6948-8977-0D0E313C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919D33-54A7-0B4C-B0CD-E725B3A04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599209-C777-2641-96DF-3AEC10587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E8202F-6F9E-1746-B2B5-83B10149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F60905-44DE-B444-99EA-4517EEC0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0711CF-BBCA-0849-9D56-4C170672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59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0E22D3-3B06-6C4B-BA4D-67BC70E8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CB8CF-2B73-3B40-877A-3C8C767B1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312C2-E3A1-2D48-AF02-36FE41DAC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6CCA8-85CC-1346-8897-35716DEEFDC7}" type="datetimeFigureOut">
              <a:rPr kumimoji="1" lang="ko-Kore-KR" altLang="en-US" smtClean="0"/>
              <a:t>2022. 3. 16.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A29CC-D22B-2A40-9BE0-55A968BB1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9F3AB-EBDD-B74F-BA55-B18E11EF9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9794B-708B-F44E-9161-59B63A40C3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53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fedesoriano/heart-failure-predicti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DFB1A-6BCB-7947-9AFD-CFBA47441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b="0" dirty="0">
                <a:latin typeface="Times" pitchFamily="2" charset="0"/>
              </a:rPr>
              <a:t>Heart Failure Prediction</a:t>
            </a:r>
            <a:endParaRPr kumimoji="1" lang="ko-Kore-KR" altLang="en-US" b="0" dirty="0">
              <a:latin typeface="Times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DB9AE8-5139-8B41-84C2-A324639975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" altLang="ko-Kore-KR" b="1" dirty="0">
                <a:hlinkClick r:id="rId2"/>
              </a:rPr>
              <a:t>11 clinical features for predicting heart disease events.</a:t>
            </a:r>
            <a:endParaRPr lang="en" altLang="ko-Kore-KR" b="1" dirty="0"/>
          </a:p>
          <a:p>
            <a:pPr>
              <a:lnSpc>
                <a:spcPct val="100000"/>
              </a:lnSpc>
            </a:pPr>
            <a:endParaRPr kumimoji="1" lang="en-US" altLang="ko-Kore-KR" sz="2000" dirty="0">
              <a:latin typeface="+mj-lt"/>
              <a:ea typeface="Apple SD Gothic Neo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ore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Apple SD Gothic Neo" panose="02000300000000000000" pitchFamily="2" charset="-127"/>
              </a:rPr>
              <a:t>2022-0</a:t>
            </a:r>
            <a:r>
              <a:rPr kumimoji="1"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Apple SD Gothic Neo" panose="02000300000000000000" pitchFamily="2" charset="-127"/>
              </a:rPr>
              <a:t>3-16,</a:t>
            </a:r>
            <a:r>
              <a:rPr kumimoji="1" lang="en-US" altLang="ko-Kore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Apple SD Gothic Neo" panose="02000300000000000000" pitchFamily="2" charset="-127"/>
              </a:rPr>
              <a:t> Kaggle </a:t>
            </a:r>
            <a:r>
              <a:rPr kumimoji="1" lang="ko-Kore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Apple SD Gothic Neo" panose="02000300000000000000" pitchFamily="2" charset="-127"/>
              </a:rPr>
              <a:t>스터디</a:t>
            </a:r>
            <a:r>
              <a:rPr kumimoji="1" lang="en-US" altLang="ko-Kore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Apple SD Gothic Neo" panose="02000300000000000000" pitchFamily="2" charset="-127"/>
              </a:rPr>
              <a:t>, </a:t>
            </a:r>
            <a:r>
              <a:rPr kumimoji="1" lang="ko-Kore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Apple SD Gothic Neo" panose="02000300000000000000" pitchFamily="2" charset="-127"/>
              </a:rPr>
              <a:t>김현아</a:t>
            </a:r>
          </a:p>
          <a:p>
            <a:pPr>
              <a:lnSpc>
                <a:spcPct val="100000"/>
              </a:lnSpc>
            </a:pPr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269763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8B744D66-3C10-1142-A563-AD87D04AD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32" y="1601656"/>
            <a:ext cx="9740736" cy="36546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54628A-17B7-3047-949C-5D4283F0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Numerical data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557EA6-AB2E-3A44-BBF3-8F29C9B4AF09}"/>
              </a:ext>
            </a:extLst>
          </p:cNvPr>
          <p:cNvSpPr/>
          <p:nvPr/>
        </p:nvSpPr>
        <p:spPr>
          <a:xfrm>
            <a:off x="3295403" y="3224151"/>
            <a:ext cx="2476006" cy="3681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D9CFEA-45BE-E449-AF24-EE8B8A15A59B}"/>
              </a:ext>
            </a:extLst>
          </p:cNvPr>
          <p:cNvSpPr/>
          <p:nvPr/>
        </p:nvSpPr>
        <p:spPr>
          <a:xfrm>
            <a:off x="2057400" y="2414649"/>
            <a:ext cx="1148939" cy="368135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D0F7AB-D513-EB4B-B852-09066BDD4124}"/>
              </a:ext>
            </a:extLst>
          </p:cNvPr>
          <p:cNvSpPr/>
          <p:nvPr/>
        </p:nvSpPr>
        <p:spPr>
          <a:xfrm>
            <a:off x="2057399" y="3224151"/>
            <a:ext cx="1148939" cy="193864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241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1DCC1-BF96-694C-AD5C-5D21F67C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Categorical data</a:t>
            </a:r>
            <a:endParaRPr kumimoji="1" lang="ko-Kore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477B885-01FD-5B43-BEE7-37EF30C53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남성</a:t>
            </a:r>
            <a:r>
              <a:rPr lang="en-US" altLang="ko-KR" sz="2000" dirty="0"/>
              <a:t>(</a:t>
            </a:r>
            <a:r>
              <a:rPr lang="en" altLang="ko-Kore-KR" sz="2000" dirty="0"/>
              <a:t>Male):</a:t>
            </a:r>
            <a:r>
              <a:rPr lang="ko-KR" altLang="en-US" sz="2000" dirty="0"/>
              <a:t>여성</a:t>
            </a:r>
            <a:r>
              <a:rPr lang="en-US" altLang="ko-KR" sz="2000" dirty="0"/>
              <a:t>(</a:t>
            </a:r>
            <a:r>
              <a:rPr lang="en" altLang="ko-Kore-KR" sz="2000" dirty="0"/>
              <a:t>Female) = 79%:21%</a:t>
            </a:r>
          </a:p>
          <a:p>
            <a:r>
              <a:rPr lang="ko-KR" altLang="en-US" sz="2000" dirty="0"/>
              <a:t>가슴통증 유형에서 </a:t>
            </a:r>
            <a:r>
              <a:rPr lang="ko-KR" altLang="en-US" sz="2000" dirty="0" err="1"/>
              <a:t>증상없음</a:t>
            </a:r>
            <a:r>
              <a:rPr lang="en-US" altLang="ko-KR" sz="2000" dirty="0"/>
              <a:t>(</a:t>
            </a:r>
            <a:r>
              <a:rPr lang="en" altLang="ko-Kore-KR" sz="2000" dirty="0"/>
              <a:t>ASY)</a:t>
            </a:r>
            <a:r>
              <a:rPr lang="ko-KR" altLang="en-US" sz="2000" dirty="0"/>
              <a:t>이 </a:t>
            </a:r>
            <a:r>
              <a:rPr lang="en-US" altLang="ko-KR" sz="2000" dirty="0"/>
              <a:t>54%, </a:t>
            </a:r>
            <a:r>
              <a:rPr lang="ko-KR" altLang="en-US" sz="2000" dirty="0"/>
              <a:t>협심증이 아닌 통증</a:t>
            </a:r>
            <a:r>
              <a:rPr lang="en-US" altLang="ko-KR" sz="2000" dirty="0"/>
              <a:t>(</a:t>
            </a:r>
            <a:r>
              <a:rPr lang="en" altLang="ko-Kore-KR" sz="2000" dirty="0"/>
              <a:t>NAP)</a:t>
            </a:r>
            <a:r>
              <a:rPr lang="ko-KR" altLang="en-US" sz="2000" dirty="0"/>
              <a:t>이 </a:t>
            </a:r>
            <a:r>
              <a:rPr lang="en-US" altLang="ko-KR" sz="2000" dirty="0"/>
              <a:t>22%, </a:t>
            </a:r>
            <a:r>
              <a:rPr lang="ko-KR" altLang="en-US" sz="2000" dirty="0"/>
              <a:t>비정형적인 협심증</a:t>
            </a:r>
            <a:r>
              <a:rPr lang="en-US" altLang="ko-KR" sz="2000" dirty="0"/>
              <a:t>(</a:t>
            </a:r>
            <a:r>
              <a:rPr lang="en" altLang="ko-Kore-KR" sz="2000" dirty="0"/>
              <a:t>ATA)</a:t>
            </a:r>
            <a:r>
              <a:rPr lang="ko-KR" altLang="en-US" sz="2000" dirty="0"/>
              <a:t>이 </a:t>
            </a:r>
            <a:r>
              <a:rPr lang="en-US" altLang="ko-KR" sz="2000" dirty="0"/>
              <a:t>18%, </a:t>
            </a:r>
            <a:r>
              <a:rPr lang="ko-KR" altLang="en-US" sz="2000" dirty="0"/>
              <a:t>전형적인 협심증</a:t>
            </a:r>
            <a:r>
              <a:rPr lang="en-US" altLang="ko-KR" sz="2000" dirty="0"/>
              <a:t>(</a:t>
            </a:r>
            <a:r>
              <a:rPr lang="en" altLang="ko-Kore-KR" sz="2000" dirty="0"/>
              <a:t>TA)</a:t>
            </a:r>
            <a:r>
              <a:rPr lang="ko-KR" altLang="en-US" sz="2000" dirty="0"/>
              <a:t>이 </a:t>
            </a:r>
            <a:r>
              <a:rPr lang="en-US" altLang="ko-KR" sz="2000" dirty="0"/>
              <a:t>5%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차지함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심전도 결과에서는 정상</a:t>
            </a:r>
            <a:r>
              <a:rPr lang="en-US" altLang="ko-KR" sz="2000" dirty="0"/>
              <a:t>(</a:t>
            </a:r>
            <a:r>
              <a:rPr lang="en" altLang="ko-Kore-KR" sz="2000" dirty="0"/>
              <a:t>Normal) 60%, LVH </a:t>
            </a:r>
            <a:r>
              <a:rPr lang="ko-KR" altLang="en-US" sz="2000" dirty="0"/>
              <a:t>와 </a:t>
            </a:r>
            <a:r>
              <a:rPr lang="en" altLang="ko-Kore-KR" sz="2000" dirty="0"/>
              <a:t>ST </a:t>
            </a:r>
            <a:r>
              <a:rPr lang="ko-KR" altLang="en-US" sz="2000" dirty="0"/>
              <a:t>가 각각 </a:t>
            </a:r>
            <a:r>
              <a:rPr lang="en-US" altLang="ko-KR" sz="2000" dirty="0"/>
              <a:t>20%</a:t>
            </a:r>
            <a:r>
              <a:rPr lang="ko-KR" altLang="en-US" sz="2000" dirty="0"/>
              <a:t>로 비슷한 빈도로 나타난다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활동하는 협심증은 없음</a:t>
            </a:r>
            <a:r>
              <a:rPr lang="en-US" altLang="ko-KR" sz="2000" dirty="0"/>
              <a:t>(</a:t>
            </a:r>
            <a:r>
              <a:rPr lang="en" altLang="ko-Kore-KR" sz="2000" dirty="0"/>
              <a:t>No) </a:t>
            </a:r>
            <a:r>
              <a:rPr lang="ko-KR" altLang="en-US" sz="2000" dirty="0"/>
              <a:t>상태가 </a:t>
            </a:r>
            <a:r>
              <a:rPr lang="en-US" altLang="ko-KR" sz="2000" dirty="0"/>
              <a:t>59%, </a:t>
            </a:r>
            <a:r>
              <a:rPr lang="ko-KR" altLang="en-US" sz="2000" dirty="0"/>
              <a:t>있음</a:t>
            </a:r>
            <a:r>
              <a:rPr lang="en-US" altLang="ko-KR" sz="2000" dirty="0"/>
              <a:t>(</a:t>
            </a:r>
            <a:r>
              <a:rPr lang="en" altLang="ko-Kore-KR" sz="2000" dirty="0"/>
              <a:t>Yes)</a:t>
            </a:r>
            <a:r>
              <a:rPr lang="ko-KR" altLang="en-US" sz="2000" dirty="0"/>
              <a:t>가 </a:t>
            </a:r>
            <a:r>
              <a:rPr lang="en-US" altLang="ko-KR" sz="2000" dirty="0"/>
              <a:t>40% </a:t>
            </a:r>
            <a:r>
              <a:rPr lang="ko-KR" altLang="en-US" sz="2000" dirty="0"/>
              <a:t>로</a:t>
            </a:r>
            <a:r>
              <a:rPr lang="en-US" altLang="ko-KR" sz="2000" dirty="0"/>
              <a:t>, </a:t>
            </a:r>
            <a:r>
              <a:rPr lang="ko-KR" altLang="en-US" sz="2000" dirty="0"/>
              <a:t>없는 상태가 살짝 더 많았음</a:t>
            </a:r>
            <a:r>
              <a:rPr lang="en-US" altLang="ko-KR" sz="2000" dirty="0"/>
              <a:t>.</a:t>
            </a:r>
          </a:p>
          <a:p>
            <a:r>
              <a:rPr lang="en" altLang="ko-Kore-KR" sz="2000" dirty="0"/>
              <a:t>ST </a:t>
            </a:r>
            <a:r>
              <a:rPr lang="ko-KR" altLang="en-US" sz="2000" dirty="0"/>
              <a:t>기울기에서는 평평</a:t>
            </a:r>
            <a:r>
              <a:rPr lang="en-US" altLang="ko-KR" sz="2000" dirty="0"/>
              <a:t>(</a:t>
            </a:r>
            <a:r>
              <a:rPr lang="en" altLang="ko-Kore-KR" sz="2000" dirty="0"/>
              <a:t>Flat)</a:t>
            </a:r>
            <a:r>
              <a:rPr lang="ko-KR" altLang="en-US" sz="2000" dirty="0"/>
              <a:t>한 경우가 </a:t>
            </a:r>
            <a:r>
              <a:rPr lang="en-US" altLang="ko-KR" sz="2000" dirty="0"/>
              <a:t>50%, </a:t>
            </a:r>
            <a:r>
              <a:rPr lang="ko-KR" altLang="en-US" sz="2000" dirty="0"/>
              <a:t>오르막</a:t>
            </a:r>
            <a:r>
              <a:rPr lang="en-US" altLang="ko-KR" sz="2000" dirty="0"/>
              <a:t>(</a:t>
            </a:r>
            <a:r>
              <a:rPr lang="en" altLang="ko-Kore-KR" sz="2000" dirty="0"/>
              <a:t>Up)</a:t>
            </a:r>
            <a:r>
              <a:rPr lang="ko-KR" altLang="en-US" sz="2000" dirty="0"/>
              <a:t>인 경우가 </a:t>
            </a:r>
            <a:r>
              <a:rPr lang="en-US" altLang="ko-KR" sz="2000" dirty="0"/>
              <a:t>43%, </a:t>
            </a:r>
            <a:r>
              <a:rPr lang="ko-KR" altLang="en-US" sz="2000" dirty="0"/>
              <a:t>내리막</a:t>
            </a:r>
            <a:r>
              <a:rPr lang="en-US" altLang="ko-KR" sz="2000" dirty="0"/>
              <a:t>(</a:t>
            </a:r>
            <a:r>
              <a:rPr lang="en" altLang="ko-Kore-KR" sz="2000" dirty="0"/>
              <a:t>Down)</a:t>
            </a:r>
            <a:r>
              <a:rPr lang="ko-KR" altLang="en-US" sz="2000" dirty="0"/>
              <a:t>인 경우가 </a:t>
            </a:r>
            <a:r>
              <a:rPr lang="en-US" altLang="ko-KR" sz="2000" dirty="0"/>
              <a:t>6%</a:t>
            </a:r>
            <a:r>
              <a:rPr lang="ko-KR" altLang="en-US" sz="2000" dirty="0"/>
              <a:t>로</a:t>
            </a:r>
            <a:r>
              <a:rPr lang="en-US" altLang="ko-KR" sz="2000" dirty="0"/>
              <a:t>, </a:t>
            </a:r>
            <a:r>
              <a:rPr lang="ko-KR" altLang="en-US" sz="2000" dirty="0"/>
              <a:t>절반은 평평하거나 오르막 상태인 경우가 많았다</a:t>
            </a:r>
            <a:r>
              <a:rPr lang="en-US" altLang="ko-KR" sz="2000" dirty="0"/>
              <a:t>.</a:t>
            </a:r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564EA8DC-8808-1642-BD34-32D0B1C85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3" y="4152082"/>
            <a:ext cx="11217275" cy="22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60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AD36DF5A-8C40-1146-B09F-D36945434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90" y="304596"/>
            <a:ext cx="9895105" cy="5913324"/>
          </a:xfrm>
        </p:spPr>
      </p:pic>
    </p:spTree>
    <p:extLst>
      <p:ext uri="{BB962C8B-B14F-4D97-AF65-F5344CB8AC3E}">
        <p14:creationId xmlns:p14="http://schemas.microsoft.com/office/powerpoint/2010/main" val="415240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4ABCB-7BB0-C846-8466-F40AEEC4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Cholesterol </a:t>
            </a:r>
            <a:r>
              <a:rPr kumimoji="1" lang="ko-KR" altLang="en-US" dirty="0" err="1"/>
              <a:t>결측치</a:t>
            </a:r>
            <a:r>
              <a:rPr kumimoji="1" lang="ko-KR" altLang="en-US" dirty="0"/>
              <a:t> 처리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60A554-90E3-6148-BC15-848675E01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2"/>
          <a:stretch/>
        </p:blipFill>
        <p:spPr>
          <a:xfrm>
            <a:off x="486590" y="2676914"/>
            <a:ext cx="6121039" cy="3363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3D1AEB-8140-0741-B773-454E80EB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709937"/>
            <a:ext cx="5609406" cy="332095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CB569A-9723-6F4D-97DB-BE7DFCFFAEAE}"/>
              </a:ext>
            </a:extLst>
          </p:cNvPr>
          <p:cNvGrpSpPr/>
          <p:nvPr/>
        </p:nvGrpSpPr>
        <p:grpSpPr>
          <a:xfrm>
            <a:off x="3547109" y="1272380"/>
            <a:ext cx="2531623" cy="2156620"/>
            <a:chOff x="3261389" y="1451670"/>
            <a:chExt cx="2531623" cy="21566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E76B38-7CDB-9F41-ADBD-11B80D619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0781" y="1503790"/>
              <a:ext cx="2482231" cy="21045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80788B-CE01-0049-B2CF-EB683808C50F}"/>
                </a:ext>
              </a:extLst>
            </p:cNvPr>
            <p:cNvSpPr/>
            <p:nvPr/>
          </p:nvSpPr>
          <p:spPr>
            <a:xfrm>
              <a:off x="3261389" y="1451670"/>
              <a:ext cx="1181962" cy="1104370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212EEB1-5008-A64E-8071-CE52F6845CC4}"/>
                </a:ext>
              </a:extLst>
            </p:cNvPr>
            <p:cNvSpPr/>
            <p:nvPr/>
          </p:nvSpPr>
          <p:spPr>
            <a:xfrm>
              <a:off x="4443351" y="2534888"/>
              <a:ext cx="1270568" cy="102953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C54953-3357-724C-BDBC-7BD3B6B76CA8}"/>
              </a:ext>
            </a:extLst>
          </p:cNvPr>
          <p:cNvSpPr txBox="1"/>
          <p:nvPr/>
        </p:nvSpPr>
        <p:spPr>
          <a:xfrm>
            <a:off x="6225931" y="1962258"/>
            <a:ext cx="534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감마분포와</a:t>
            </a:r>
            <a:r>
              <a:rPr lang="ko-KR" altLang="en-US" dirty="0"/>
              <a:t> 가장 유사하여 </a:t>
            </a:r>
            <a:r>
              <a:rPr lang="ko-KR" altLang="en-US" dirty="0" err="1"/>
              <a:t>결측치</a:t>
            </a:r>
            <a:r>
              <a:rPr lang="ko-KR" altLang="en-US" dirty="0"/>
              <a:t> 대치를 위해 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4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4F740-CDA9-284E-AA72-F314F488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상관관계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BFF7EF-6F18-B54C-909B-7F6A64035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860" y="781708"/>
            <a:ext cx="8999661" cy="5527921"/>
          </a:xfrm>
        </p:spPr>
      </p:pic>
    </p:spTree>
    <p:extLst>
      <p:ext uri="{BB962C8B-B14F-4D97-AF65-F5344CB8AC3E}">
        <p14:creationId xmlns:p14="http://schemas.microsoft.com/office/powerpoint/2010/main" val="362251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D0390ED-C78B-3640-AB80-5D8AF70DF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98" y="583675"/>
            <a:ext cx="5116102" cy="48799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AB6FA6-C16A-D443-A430-F54F5437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04" y="583675"/>
            <a:ext cx="5159679" cy="4983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3F7F0D-CF97-0445-B5E8-1A6504041BB7}"/>
              </a:ext>
            </a:extLst>
          </p:cNvPr>
          <p:cNvSpPr txBox="1"/>
          <p:nvPr/>
        </p:nvSpPr>
        <p:spPr>
          <a:xfrm>
            <a:off x="1359536" y="5567456"/>
            <a:ext cx="3942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Oldpeak</a:t>
            </a:r>
            <a:r>
              <a:rPr kumimoji="1" lang="en-US" altLang="ko-Kore-KR" dirty="0"/>
              <a:t> (ST</a:t>
            </a:r>
            <a:r>
              <a:rPr kumimoji="1" lang="ko-KR" altLang="en-US" dirty="0"/>
              <a:t> </a:t>
            </a:r>
            <a:r>
              <a:rPr kumimoji="1" lang="en-US" altLang="ko-KR" dirty="0"/>
              <a:t>depression)</a:t>
            </a:r>
            <a:r>
              <a:rPr kumimoji="1" lang="ko-KR" altLang="en-US" dirty="0"/>
              <a:t> 값이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 일수록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심장병일 확률이 낮음 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695FA-C7D3-7C4B-8B6C-79C92FE8EB72}"/>
              </a:ext>
            </a:extLst>
          </p:cNvPr>
          <p:cNvSpPr txBox="1"/>
          <p:nvPr/>
        </p:nvSpPr>
        <p:spPr>
          <a:xfrm>
            <a:off x="7384627" y="5627994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심박수가</a:t>
            </a:r>
            <a:r>
              <a:rPr lang="ko-KR" altLang="en-US" dirty="0"/>
              <a:t> 높을 수록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심장병일 확률이 낮음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089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72CAE8-1943-D64A-94BF-D3AEDB243C92}"/>
              </a:ext>
            </a:extLst>
          </p:cNvPr>
          <p:cNvSpPr txBox="1"/>
          <p:nvPr/>
        </p:nvSpPr>
        <p:spPr>
          <a:xfrm>
            <a:off x="6754368" y="5279692"/>
            <a:ext cx="419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Local minimum</a:t>
            </a:r>
            <a:r>
              <a:rPr kumimoji="1" lang="ko-KR" altLang="en-US" dirty="0"/>
              <a:t> 이 있어 최대한 깊이 학습</a:t>
            </a:r>
            <a:endParaRPr kumimoji="1" lang="ko-Kore-KR" altLang="en-US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BEAADDE-FD78-7F4A-8F75-612305DC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44" y="1074864"/>
            <a:ext cx="10580512" cy="39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EF4FC-5C5E-8446-A4D6-9180E107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Catboost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model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시각화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CC7A8-E040-0A4A-8C57-875654A82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ore-KR" sz="2000" dirty="0" err="1"/>
              <a:t>Catboost</a:t>
            </a:r>
            <a:r>
              <a:rPr lang="en" altLang="ko-Kore-KR" sz="2000" dirty="0"/>
              <a:t> model </a:t>
            </a:r>
            <a:r>
              <a:rPr lang="ko-KR" altLang="en-US" sz="2000" dirty="0"/>
              <a:t>로 </a:t>
            </a:r>
            <a:r>
              <a:rPr lang="en-US" altLang="ko-KR" sz="2000" dirty="0"/>
              <a:t>0</a:t>
            </a:r>
            <a:r>
              <a:rPr lang="ko-KR" altLang="en-US" sz="2000" dirty="0"/>
              <a:t>번째 </a:t>
            </a:r>
            <a:r>
              <a:rPr lang="en" altLang="ko-Kore-KR" sz="2000" dirty="0"/>
              <a:t>data classification </a:t>
            </a:r>
            <a:r>
              <a:rPr lang="ko-KR" altLang="en-US" sz="2000" dirty="0"/>
              <a:t>시각화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  <a:p>
            <a:r>
              <a:rPr kumimoji="1" lang="ko-KR" altLang="en-US" sz="2000" dirty="0"/>
              <a:t>모든 </a:t>
            </a:r>
            <a:r>
              <a:rPr kumimoji="1" lang="en-US" altLang="ko-KR" sz="2000" dirty="0"/>
              <a:t>features</a:t>
            </a:r>
            <a:r>
              <a:rPr kumimoji="1" lang="ko-KR" altLang="en-US" sz="2000" dirty="0"/>
              <a:t>의 영향도 시각화</a:t>
            </a:r>
            <a:endParaRPr kumimoji="1" lang="en-US" altLang="ko-KR" sz="2000" dirty="0"/>
          </a:p>
          <a:p>
            <a:endParaRPr kumimoji="1"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30519-4198-1E4C-926B-9D09C77A7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86"/>
          <a:stretch/>
        </p:blipFill>
        <p:spPr>
          <a:xfrm>
            <a:off x="486591" y="2021390"/>
            <a:ext cx="11705408" cy="1291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B05159-2E51-B04C-A7F7-3CDE16F07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80"/>
          <a:stretch/>
        </p:blipFill>
        <p:spPr>
          <a:xfrm>
            <a:off x="6095999" y="3429000"/>
            <a:ext cx="5023484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7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F98C82-C408-9945-8405-FEA27E28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Random forest model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시각화</a:t>
            </a:r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299089B-785E-F349-845B-4190B0E57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16" y="1488568"/>
            <a:ext cx="10108768" cy="4534696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E780FF9-44FB-4B46-BCFB-A8EC21A3B8B8}"/>
              </a:ext>
            </a:extLst>
          </p:cNvPr>
          <p:cNvSpPr/>
          <p:nvPr/>
        </p:nvSpPr>
        <p:spPr>
          <a:xfrm>
            <a:off x="4803648" y="5413248"/>
            <a:ext cx="621792" cy="6100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E4F4B24-E7FE-2A4C-85FE-0E26C3EDFE70}"/>
              </a:ext>
            </a:extLst>
          </p:cNvPr>
          <p:cNvSpPr/>
          <p:nvPr/>
        </p:nvSpPr>
        <p:spPr>
          <a:xfrm>
            <a:off x="8565680" y="5413248"/>
            <a:ext cx="621792" cy="6100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96F1B9-730F-B244-9FAD-7074AF373C0D}"/>
              </a:ext>
            </a:extLst>
          </p:cNvPr>
          <p:cNvSpPr/>
          <p:nvPr/>
        </p:nvSpPr>
        <p:spPr>
          <a:xfrm>
            <a:off x="8096288" y="4759416"/>
            <a:ext cx="621792" cy="6100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5DC0FC2-0411-3546-BCF4-2C5DC38C1B56}"/>
              </a:ext>
            </a:extLst>
          </p:cNvPr>
          <p:cNvSpPr/>
          <p:nvPr/>
        </p:nvSpPr>
        <p:spPr>
          <a:xfrm>
            <a:off x="1060704" y="4759416"/>
            <a:ext cx="621792" cy="6100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EEF1F-D9C8-274D-9CB7-58ABA5B6EB63}"/>
              </a:ext>
            </a:extLst>
          </p:cNvPr>
          <p:cNvSpPr txBox="1"/>
          <p:nvPr/>
        </p:nvSpPr>
        <p:spPr>
          <a:xfrm>
            <a:off x="8876576" y="6068346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더</a:t>
            </a:r>
            <a:r>
              <a:rPr kumimoji="1" lang="ko-KR" altLang="en-US" dirty="0"/>
              <a:t> 학습해야 </a:t>
            </a:r>
            <a:r>
              <a:rPr kumimoji="1" lang="ko-KR" altLang="en-US" dirty="0" err="1"/>
              <a:t>겠다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4151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44794-1295-614E-BDD1-3021235D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</a:t>
            </a:r>
            <a:endParaRPr kumimoji="1" lang="ko-Kore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98E9E19-2FE8-F44C-B757-E4FB1FA1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심장 혈관의 질환들</a:t>
            </a:r>
            <a:r>
              <a:rPr lang="en-US" altLang="ko-KR" sz="2000" dirty="0"/>
              <a:t>(</a:t>
            </a:r>
            <a:r>
              <a:rPr lang="en" altLang="ko-Kore-KR" sz="2000" dirty="0"/>
              <a:t>Cardiovascular diseases)(CVDs)</a:t>
            </a:r>
            <a:r>
              <a:rPr lang="ko-KR" altLang="en-US" sz="2000" dirty="0"/>
              <a:t>은 죽음의 원인 중 </a:t>
            </a:r>
            <a:r>
              <a:rPr lang="en-US" altLang="ko-KR" sz="2000" dirty="0"/>
              <a:t>1</a:t>
            </a:r>
            <a:r>
              <a:rPr lang="ko-KR" altLang="en-US" sz="2000" dirty="0"/>
              <a:t>번째로 전세계적으로 많이 발생한다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이는 매년 </a:t>
            </a:r>
            <a:r>
              <a:rPr lang="en-US" altLang="ko-KR" sz="2000" dirty="0"/>
              <a:t>17.9</a:t>
            </a:r>
            <a:r>
              <a:rPr lang="ko-KR" altLang="en-US" sz="2000" dirty="0"/>
              <a:t>만 명에 이를 정도로 추정되며</a:t>
            </a:r>
            <a:r>
              <a:rPr lang="en-US" altLang="ko-KR" sz="2000" dirty="0"/>
              <a:t>, </a:t>
            </a:r>
            <a:r>
              <a:rPr lang="ko-KR" altLang="en-US" sz="2000" dirty="0"/>
              <a:t>이는 전세계 죽음의 </a:t>
            </a:r>
            <a:r>
              <a:rPr lang="en-US" altLang="ko-KR" sz="2000" dirty="0"/>
              <a:t>31%</a:t>
            </a:r>
            <a:r>
              <a:rPr lang="ko-KR" altLang="en-US" sz="2000" dirty="0"/>
              <a:t>에 해당한다</a:t>
            </a:r>
            <a:r>
              <a:rPr lang="en-US" altLang="ko-KR" sz="2000" dirty="0"/>
              <a:t>.</a:t>
            </a:r>
          </a:p>
          <a:p>
            <a:r>
              <a:rPr lang="en" altLang="ko-Kore-KR" sz="2000" dirty="0"/>
              <a:t>CVD </a:t>
            </a:r>
            <a:r>
              <a:rPr lang="ko-KR" altLang="en-US" sz="2000" dirty="0"/>
              <a:t>사망자 </a:t>
            </a:r>
            <a:r>
              <a:rPr lang="en-US" altLang="ko-KR" sz="2000" dirty="0"/>
              <a:t>5</a:t>
            </a:r>
            <a:r>
              <a:rPr lang="ko-KR" altLang="en-US" sz="2000" dirty="0"/>
              <a:t>명 중 </a:t>
            </a:r>
            <a:r>
              <a:rPr lang="en-US" altLang="ko-KR" sz="2000" dirty="0"/>
              <a:t>4</a:t>
            </a:r>
            <a:r>
              <a:rPr lang="ko-KR" altLang="en-US" sz="2000" dirty="0"/>
              <a:t>명은 심장마비와 뇌졸중으로 사망하며</a:t>
            </a:r>
            <a:r>
              <a:rPr lang="en-US" altLang="ko-KR" sz="2000" dirty="0"/>
              <a:t>, </a:t>
            </a:r>
            <a:r>
              <a:rPr lang="ko-KR" altLang="en-US" sz="2000" dirty="0"/>
              <a:t>이 중 </a:t>
            </a:r>
            <a:r>
              <a:rPr lang="en-US" altLang="ko-KR" sz="2000" dirty="0"/>
              <a:t>3</a:t>
            </a:r>
            <a:r>
              <a:rPr lang="ko-KR" altLang="en-US" sz="2000" dirty="0"/>
              <a:t>분의 </a:t>
            </a:r>
            <a:r>
              <a:rPr lang="en-US" altLang="ko-KR" sz="2000" dirty="0"/>
              <a:t>1</a:t>
            </a:r>
            <a:r>
              <a:rPr lang="ko-KR" altLang="en-US" sz="2000" dirty="0"/>
              <a:t>은 </a:t>
            </a:r>
            <a:r>
              <a:rPr lang="en-US" altLang="ko-KR" sz="2000" dirty="0"/>
              <a:t>70</a:t>
            </a:r>
            <a:r>
              <a:rPr lang="ko-KR" altLang="en-US" sz="2000" dirty="0"/>
              <a:t>세 이하에서 조기 사망한다</a:t>
            </a:r>
            <a:r>
              <a:rPr lang="en-US" altLang="ko-KR" sz="2000" dirty="0"/>
              <a:t>. </a:t>
            </a:r>
            <a:r>
              <a:rPr lang="ko-KR" altLang="en-US" sz="2000" dirty="0"/>
              <a:t>심부전은 </a:t>
            </a:r>
            <a:r>
              <a:rPr lang="en" altLang="ko-Kore-KR" sz="2000" dirty="0"/>
              <a:t>CVD</a:t>
            </a:r>
            <a:r>
              <a:rPr lang="ko-KR" altLang="en-US" sz="2000" dirty="0"/>
              <a:t>로 인해 발생하는 일반적인 일이며</a:t>
            </a:r>
            <a:r>
              <a:rPr lang="en-US" altLang="ko-KR" sz="2000" dirty="0"/>
              <a:t>, </a:t>
            </a:r>
            <a:r>
              <a:rPr lang="ko-KR" altLang="en-US" sz="2000" dirty="0"/>
              <a:t>이 데이터셋에는 가능한 심장질환을 예측하는 데 사용할 수 있는 </a:t>
            </a:r>
            <a:r>
              <a:rPr lang="en-US" altLang="ko-KR" sz="2000" dirty="0"/>
              <a:t>11</a:t>
            </a:r>
            <a:r>
              <a:rPr lang="ko-KR" altLang="en-US" sz="2000" dirty="0"/>
              <a:t>가지 기능이 포함되어 있습니다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심혈관 질환이 있거나 </a:t>
            </a:r>
            <a:r>
              <a:rPr lang="en-US" altLang="ko-KR" sz="2000" dirty="0"/>
              <a:t>(</a:t>
            </a:r>
            <a:r>
              <a:rPr lang="ko-KR" altLang="en-US" sz="2000" dirty="0"/>
              <a:t>고혈압</a:t>
            </a:r>
            <a:r>
              <a:rPr lang="en-US" altLang="ko-KR" sz="2000" dirty="0"/>
              <a:t>, </a:t>
            </a:r>
            <a:r>
              <a:rPr lang="ko-KR" altLang="en-US" sz="2000" dirty="0"/>
              <a:t>당뇨병 등 이미 질병이 하나 이상의 위험 인자의 존재로 인해</a:t>
            </a:r>
            <a:r>
              <a:rPr lang="en-US" altLang="ko-KR" sz="2000" dirty="0"/>
              <a:t>) </a:t>
            </a:r>
            <a:r>
              <a:rPr lang="ko-KR" altLang="en-US" sz="2000" dirty="0"/>
              <a:t>심혈관 위험이 높은 사람은 </a:t>
            </a:r>
            <a:r>
              <a:rPr lang="en" altLang="ko-Kore-KR" sz="2000" dirty="0"/>
              <a:t>ML</a:t>
            </a:r>
            <a:r>
              <a:rPr lang="ko-KR" altLang="en-US" sz="2000" dirty="0"/>
              <a:t>모델이 큰 도움이 될 수 있는 조기 발견과 관리가 필요하다</a:t>
            </a:r>
            <a:r>
              <a:rPr lang="en-US" altLang="ko-KR" sz="2000" dirty="0"/>
              <a:t>.</a:t>
            </a:r>
          </a:p>
          <a:p>
            <a:endParaRPr lang="ko-Kore-KR" altLang="en-US" dirty="0"/>
          </a:p>
        </p:txBody>
      </p:sp>
      <p:pic>
        <p:nvPicPr>
          <p:cNvPr id="9" name="그림 8" descr="옅은, 어두운이(가) 표시된 사진&#10;&#10;자동 생성된 설명">
            <a:extLst>
              <a:ext uri="{FF2B5EF4-FFF2-40B4-BE49-F238E27FC236}">
                <a16:creationId xmlns:a16="http://schemas.microsoft.com/office/drawing/2014/main" id="{146871C5-3F6C-0346-BC64-6D0E8AA0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742" y="3764387"/>
            <a:ext cx="5256666" cy="294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0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490D3-B21B-0940-A1AE-F8E96173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Attribute description</a:t>
            </a:r>
            <a:endParaRPr kumimoji="1" lang="ko-Kore-KR" alt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90B0826-3BD2-B245-A256-701C887277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B536F2B-AC00-0F40-9FF0-0248628DEDE5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altLang="ko-Kore-KR" sz="1600" dirty="0"/>
              <a:t>Age : </a:t>
            </a:r>
            <a:r>
              <a:rPr lang="ko-KR" altLang="en-US" sz="1600" dirty="0"/>
              <a:t>환자의 나이 </a:t>
            </a:r>
            <a:r>
              <a:rPr lang="en-US" altLang="ko-KR" sz="1600" dirty="0"/>
              <a:t>(</a:t>
            </a:r>
            <a:r>
              <a:rPr lang="en" altLang="ko-Kore-KR" sz="1600" dirty="0"/>
              <a:t>years)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/>
              <a:t>Sex : </a:t>
            </a:r>
            <a:r>
              <a:rPr lang="ko-KR" altLang="en-US" sz="1600" dirty="0"/>
              <a:t>환자의 성별 </a:t>
            </a:r>
            <a:r>
              <a:rPr lang="en-US" altLang="ko-KR" sz="1600" dirty="0"/>
              <a:t>[</a:t>
            </a:r>
            <a:r>
              <a:rPr lang="en" altLang="ko-Kore-KR" sz="1600" dirty="0"/>
              <a:t>M=Male, F=Female]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 err="1"/>
              <a:t>ChestPainType</a:t>
            </a:r>
            <a:r>
              <a:rPr lang="en" altLang="ko-Kore-KR" sz="1600" dirty="0"/>
              <a:t> : </a:t>
            </a:r>
            <a:r>
              <a:rPr lang="ko-KR" altLang="en-US" sz="1600" dirty="0"/>
              <a:t>가슴 통증 유형 </a:t>
            </a:r>
            <a:r>
              <a:rPr lang="en-US" altLang="ko-KR" sz="1600" dirty="0"/>
              <a:t>[</a:t>
            </a:r>
            <a:r>
              <a:rPr lang="en" altLang="ko-Kore-KR" sz="1600" dirty="0"/>
              <a:t>TA=</a:t>
            </a:r>
            <a:r>
              <a:rPr lang="ko-KR" altLang="en-US" sz="1600" dirty="0"/>
              <a:t>특정 협심증</a:t>
            </a:r>
            <a:r>
              <a:rPr lang="en-US" altLang="ko-KR" sz="1600" dirty="0"/>
              <a:t>, </a:t>
            </a:r>
            <a:r>
              <a:rPr lang="en" altLang="ko-Kore-KR" sz="1600" dirty="0"/>
              <a:t>ATA=</a:t>
            </a:r>
            <a:r>
              <a:rPr lang="ko-KR" altLang="en-US" sz="1600" dirty="0"/>
              <a:t>무정형한 협심증</a:t>
            </a:r>
            <a:r>
              <a:rPr lang="en-US" altLang="ko-KR" sz="1600" dirty="0"/>
              <a:t>, </a:t>
            </a:r>
            <a:r>
              <a:rPr lang="en" altLang="ko-Kore-KR" sz="1600" dirty="0"/>
              <a:t>NAP=</a:t>
            </a:r>
            <a:r>
              <a:rPr lang="ko-KR" altLang="en-US" sz="1600" dirty="0"/>
              <a:t>협심증 통증 없음</a:t>
            </a:r>
            <a:r>
              <a:rPr lang="en-US" altLang="ko-KR" sz="1600" dirty="0"/>
              <a:t>, </a:t>
            </a:r>
            <a:r>
              <a:rPr lang="en" altLang="ko-Kore-KR" sz="1600" dirty="0"/>
              <a:t>ASY=</a:t>
            </a:r>
            <a:r>
              <a:rPr lang="ko-KR" altLang="en-US" sz="1600" dirty="0" err="1"/>
              <a:t>증상없음</a:t>
            </a:r>
            <a:r>
              <a:rPr lang="en-US" altLang="ko-KR" sz="1600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 err="1"/>
              <a:t>RestingBP</a:t>
            </a:r>
            <a:r>
              <a:rPr lang="en" altLang="ko-Kore-KR" sz="1600" dirty="0"/>
              <a:t> : </a:t>
            </a:r>
            <a:r>
              <a:rPr lang="ko-KR" altLang="en-US" sz="1600" dirty="0" err="1"/>
              <a:t>휴식기</a:t>
            </a:r>
            <a:r>
              <a:rPr lang="ko-KR" altLang="en-US" sz="1600" dirty="0"/>
              <a:t> </a:t>
            </a:r>
            <a:r>
              <a:rPr lang="ko-KR" altLang="en-US" sz="1600" dirty="0">
                <a:highlight>
                  <a:srgbClr val="FFFF00"/>
                </a:highlight>
              </a:rPr>
              <a:t>혈압</a:t>
            </a:r>
            <a:r>
              <a:rPr lang="en-US" altLang="ko-KR" sz="1600" dirty="0"/>
              <a:t> (</a:t>
            </a:r>
            <a:r>
              <a:rPr lang="en" altLang="ko-Kore-KR" sz="1600" dirty="0"/>
              <a:t>mm Hg)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/>
              <a:t>Cholesterol </a:t>
            </a:r>
            <a:r>
              <a:rPr lang="en-US" altLang="ko-KR" sz="1600" dirty="0"/>
              <a:t>: </a:t>
            </a:r>
            <a:r>
              <a:rPr lang="ko-KR" altLang="en-US" sz="1600" dirty="0"/>
              <a:t>혈청 콜레스테롤 </a:t>
            </a:r>
            <a:r>
              <a:rPr lang="en-US" altLang="ko-KR" sz="1600" dirty="0"/>
              <a:t>(</a:t>
            </a:r>
            <a:r>
              <a:rPr lang="en" altLang="ko-Kore-KR" sz="1600" dirty="0"/>
              <a:t>mm/dl)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 err="1"/>
              <a:t>FastingBS</a:t>
            </a:r>
            <a:r>
              <a:rPr lang="en" altLang="ko-Kore-KR" sz="1600" dirty="0"/>
              <a:t> : </a:t>
            </a:r>
            <a:r>
              <a:rPr lang="ko-KR" altLang="en-US" sz="1600" dirty="0"/>
              <a:t>단식 </a:t>
            </a:r>
            <a:r>
              <a:rPr lang="ko-KR" altLang="en-US" sz="1600" dirty="0">
                <a:highlight>
                  <a:srgbClr val="FFFF00"/>
                </a:highlight>
              </a:rPr>
              <a:t>혈당</a:t>
            </a:r>
            <a:r>
              <a:rPr lang="ko-KR" altLang="en-US" sz="1600" dirty="0"/>
              <a:t> </a:t>
            </a:r>
            <a:r>
              <a:rPr lang="en-US" altLang="ko-KR" sz="1600" dirty="0"/>
              <a:t>[1: 120</a:t>
            </a:r>
            <a:r>
              <a:rPr lang="ko-KR" altLang="en-US" sz="1600" dirty="0"/>
              <a:t>이상 </a:t>
            </a:r>
            <a:r>
              <a:rPr lang="en" altLang="ko-Kore-KR" sz="1600" dirty="0"/>
              <a:t>mg/dl, 0: </a:t>
            </a:r>
            <a:r>
              <a:rPr lang="ko-KR" altLang="en-US" sz="1600" dirty="0"/>
              <a:t>그렇지 않음</a:t>
            </a:r>
            <a:r>
              <a:rPr lang="en-US" altLang="ko-KR" sz="1600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 err="1"/>
              <a:t>RestingECG</a:t>
            </a:r>
            <a:r>
              <a:rPr lang="en" altLang="ko-Kore-KR" sz="1600" dirty="0"/>
              <a:t> : </a:t>
            </a:r>
            <a:r>
              <a:rPr lang="ko-KR" altLang="en-US" sz="1600" dirty="0" err="1"/>
              <a:t>휴식기</a:t>
            </a:r>
            <a:r>
              <a:rPr lang="ko-KR" altLang="en-US" sz="1600" dirty="0"/>
              <a:t> </a:t>
            </a:r>
            <a:r>
              <a:rPr lang="ko-KR" altLang="en-US" sz="1600" dirty="0">
                <a:highlight>
                  <a:srgbClr val="FFFF00"/>
                </a:highlight>
              </a:rPr>
              <a:t>심전도</a:t>
            </a:r>
            <a:r>
              <a:rPr lang="ko-KR" altLang="en-US" sz="1600" dirty="0"/>
              <a:t> 결과 </a:t>
            </a: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r>
              <a:rPr lang="en" altLang="ko-Kore-KR" sz="1200" dirty="0"/>
              <a:t>Normal: </a:t>
            </a:r>
            <a:r>
              <a:rPr lang="ko-KR" altLang="en-US" sz="1200" dirty="0"/>
              <a:t>정상</a:t>
            </a:r>
            <a:endParaRPr lang="en-US" altLang="ko-KR" sz="1200" dirty="0"/>
          </a:p>
          <a:p>
            <a:pPr marL="800100" lvl="1" indent="-342900">
              <a:buFont typeface="+mj-lt"/>
              <a:buAutoNum type="arabicPeriod"/>
            </a:pPr>
            <a:r>
              <a:rPr lang="en" altLang="ko-Kore-KR" sz="1200" dirty="0"/>
              <a:t>ST: having </a:t>
            </a:r>
            <a:r>
              <a:rPr lang="en" altLang="ko-Kore-KR" sz="1200" dirty="0">
                <a:highlight>
                  <a:srgbClr val="FFFF00"/>
                </a:highlight>
              </a:rPr>
              <a:t>ST-T </a:t>
            </a:r>
            <a:r>
              <a:rPr lang="ko-KR" altLang="en-US" sz="1200" dirty="0">
                <a:highlight>
                  <a:srgbClr val="FFFF00"/>
                </a:highlight>
              </a:rPr>
              <a:t>파동 </a:t>
            </a:r>
            <a:r>
              <a:rPr lang="ko-KR" altLang="en-US" sz="1200" dirty="0" err="1">
                <a:highlight>
                  <a:srgbClr val="FFFF00"/>
                </a:highlight>
              </a:rPr>
              <a:t>비정상성</a:t>
            </a:r>
            <a:r>
              <a:rPr lang="ko-KR" altLang="en-US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/>
              <a:t>(</a:t>
            </a:r>
            <a:r>
              <a:rPr lang="en" altLang="ko-Kore-KR" sz="1200" dirty="0"/>
              <a:t>T </a:t>
            </a:r>
            <a:r>
              <a:rPr lang="ko-KR" altLang="en-US" sz="1200" dirty="0"/>
              <a:t>파동 역치 </a:t>
            </a:r>
            <a:r>
              <a:rPr lang="en" altLang="ko-Kore-KR" sz="1200" dirty="0"/>
              <a:t>and/or ST </a:t>
            </a:r>
            <a:r>
              <a:rPr lang="ko-KR" altLang="en-US" sz="1200" dirty="0"/>
              <a:t>상승 또는 하강 </a:t>
            </a:r>
            <a:r>
              <a:rPr lang="en" altLang="ko-Kore-KR" sz="1200" dirty="0"/>
              <a:t>of &gt; 0.05 mV)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" altLang="ko-Kore-KR" sz="1200" dirty="0"/>
              <a:t>LVH: showing probable or definite </a:t>
            </a:r>
            <a:r>
              <a:rPr lang="ko-KR" altLang="en-US" sz="1200" dirty="0">
                <a:highlight>
                  <a:srgbClr val="FFFF00"/>
                </a:highlight>
              </a:rPr>
              <a:t>좌심실 비대증</a:t>
            </a:r>
            <a:endParaRPr lang="en" altLang="ko-Kore-KR" sz="1200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 err="1"/>
              <a:t>MaxHR</a:t>
            </a:r>
            <a:r>
              <a:rPr lang="en" altLang="ko-Kore-KR" sz="1600" dirty="0"/>
              <a:t>: </a:t>
            </a:r>
            <a:r>
              <a:rPr lang="ko-KR" altLang="en-US" sz="1600" dirty="0"/>
              <a:t>도달한 최대 </a:t>
            </a:r>
            <a:r>
              <a:rPr lang="ko-KR" altLang="en-US" sz="1600" dirty="0" err="1"/>
              <a:t>심박수</a:t>
            </a:r>
            <a:r>
              <a:rPr lang="ko-KR" altLang="en-US" sz="1600" dirty="0"/>
              <a:t> 최대값 </a:t>
            </a:r>
            <a:r>
              <a:rPr lang="en-US" altLang="ko-KR" sz="1600" dirty="0"/>
              <a:t>[60 ~ 202 </a:t>
            </a:r>
            <a:r>
              <a:rPr lang="ko-KR" altLang="en-US" sz="1600" dirty="0"/>
              <a:t>사이의 수치 값</a:t>
            </a:r>
            <a:r>
              <a:rPr lang="en-US" altLang="ko-KR" sz="1600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 err="1"/>
              <a:t>ExerciseAngina</a:t>
            </a:r>
            <a:r>
              <a:rPr lang="en" altLang="ko-Kore-KR" sz="1600" dirty="0"/>
              <a:t>: </a:t>
            </a:r>
            <a:r>
              <a:rPr lang="ko-KR" altLang="en-US" sz="1600" dirty="0"/>
              <a:t>활동 원인이 되는 협심증 </a:t>
            </a:r>
            <a:r>
              <a:rPr lang="en-US" altLang="ko-KR" sz="1600" dirty="0"/>
              <a:t>[</a:t>
            </a:r>
            <a:r>
              <a:rPr lang="en" altLang="ko-Kore-KR" sz="1600" dirty="0"/>
              <a:t>Y: Yes, N: No]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 err="1"/>
              <a:t>Oldpeak</a:t>
            </a:r>
            <a:r>
              <a:rPr lang="en" altLang="ko-Kore-KR" sz="1600" dirty="0"/>
              <a:t>: </a:t>
            </a:r>
            <a:r>
              <a:rPr lang="en" altLang="ko-Kore-KR" sz="1600" dirty="0">
                <a:highlight>
                  <a:srgbClr val="FFFF00"/>
                </a:highlight>
              </a:rPr>
              <a:t>ST</a:t>
            </a:r>
            <a:r>
              <a:rPr lang="en" altLang="ko-Kore-KR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하강에서 측정된 수치 값</a:t>
            </a:r>
            <a:r>
              <a:rPr lang="en-US" altLang="ko-KR" sz="1600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 err="1"/>
              <a:t>ST_Slope</a:t>
            </a:r>
            <a:r>
              <a:rPr lang="en" altLang="ko-Kore-KR" sz="1600" dirty="0"/>
              <a:t>: </a:t>
            </a:r>
            <a:r>
              <a:rPr lang="ko-KR" altLang="en-US" sz="1600" dirty="0"/>
              <a:t>영향을 미치는 </a:t>
            </a:r>
            <a:r>
              <a:rPr lang="en" altLang="ko-Kore-KR" sz="1600" dirty="0">
                <a:highlight>
                  <a:srgbClr val="FFFF00"/>
                </a:highlight>
              </a:rPr>
              <a:t>ST segment </a:t>
            </a:r>
            <a:r>
              <a:rPr lang="ko-KR" altLang="en-US" sz="1600" dirty="0"/>
              <a:t>정상의 기울기 </a:t>
            </a:r>
            <a:r>
              <a:rPr lang="en-US" altLang="ko-KR" sz="1600" dirty="0"/>
              <a:t>[</a:t>
            </a:r>
            <a:r>
              <a:rPr lang="en" altLang="ko-Kore-KR" sz="1600" dirty="0"/>
              <a:t>Up: </a:t>
            </a:r>
            <a:r>
              <a:rPr lang="ko-KR" altLang="en-US" sz="1600" dirty="0"/>
              <a:t>오르막</a:t>
            </a:r>
            <a:r>
              <a:rPr lang="en-US" altLang="ko-KR" sz="1600" dirty="0"/>
              <a:t>, </a:t>
            </a:r>
            <a:r>
              <a:rPr lang="en" altLang="ko-Kore-KR" sz="1600" dirty="0"/>
              <a:t>Flat: </a:t>
            </a:r>
            <a:r>
              <a:rPr lang="ko-KR" altLang="en-US" sz="1600" dirty="0"/>
              <a:t>평평</a:t>
            </a:r>
            <a:r>
              <a:rPr lang="en-US" altLang="ko-KR" sz="1600" dirty="0"/>
              <a:t>, </a:t>
            </a:r>
            <a:r>
              <a:rPr lang="en" altLang="ko-Kore-KR" sz="1600" dirty="0"/>
              <a:t>Down: </a:t>
            </a:r>
            <a:r>
              <a:rPr lang="ko-KR" altLang="en-US" sz="1600" dirty="0"/>
              <a:t>내리막</a:t>
            </a:r>
            <a:r>
              <a:rPr lang="en-US" altLang="ko-KR" sz="1600" dirty="0"/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ko-Kore-KR" sz="1600" dirty="0" err="1"/>
              <a:t>HeartDisease</a:t>
            </a:r>
            <a:r>
              <a:rPr lang="en" altLang="ko-Kore-KR" sz="1600" dirty="0"/>
              <a:t>: output class [1: </a:t>
            </a:r>
            <a:r>
              <a:rPr lang="ko-KR" altLang="en-US" sz="1600" dirty="0"/>
              <a:t>심장병</a:t>
            </a:r>
            <a:r>
              <a:rPr lang="en-US" altLang="ko-KR" sz="1600" dirty="0"/>
              <a:t>, 0: </a:t>
            </a:r>
            <a:r>
              <a:rPr lang="ko-KR" altLang="en-US" sz="1600" dirty="0"/>
              <a:t>정상</a:t>
            </a:r>
            <a:r>
              <a:rPr lang="en-US" altLang="ko-KR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4966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BEE8F-6913-5440-946E-F4A0A93A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혈압 </a:t>
            </a:r>
            <a:r>
              <a:rPr kumimoji="1" lang="en-US" altLang="ko-KR" dirty="0"/>
              <a:t>blood pressure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895E98-8344-1E48-91CC-EDC37F2F5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혈관을</a:t>
            </a:r>
            <a:r>
              <a:rPr kumimoji="1" lang="ko-KR" altLang="en-US" sz="2000" dirty="0"/>
              <a:t> 따라 흐르는 혈액이 혈관의 벽에 주는 압력</a:t>
            </a:r>
            <a:endParaRPr kumimoji="1" lang="en-US" altLang="ko-KR" sz="2000" dirty="0"/>
          </a:p>
          <a:p>
            <a:r>
              <a:rPr kumimoji="1" lang="ko-KR" altLang="en-US" sz="2000" dirty="0"/>
              <a:t>심장 박동에 따라 최고</a:t>
            </a:r>
            <a:r>
              <a:rPr kumimoji="1" lang="en-US" altLang="ko-KR" sz="2000" dirty="0"/>
              <a:t>(</a:t>
            </a:r>
            <a:r>
              <a:rPr kumimoji="1" lang="ko-KR" altLang="en-US" sz="2000" dirty="0" err="1"/>
              <a:t>수축기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혈압 </a:t>
            </a:r>
            <a:r>
              <a:rPr kumimoji="1" lang="en-US" altLang="ko-KR" sz="2000" dirty="0"/>
              <a:t>~</a:t>
            </a:r>
            <a:r>
              <a:rPr kumimoji="1" lang="ko-KR" altLang="en-US" sz="2000" dirty="0"/>
              <a:t> 최저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이완기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혈압으로 변함</a:t>
            </a:r>
            <a:endParaRPr kumimoji="1" lang="en-US" altLang="ko-KR" sz="2000" dirty="0"/>
          </a:p>
          <a:p>
            <a:r>
              <a:rPr kumimoji="1" lang="ko-KR" altLang="en-US" sz="2000" dirty="0"/>
              <a:t>정상 혈압</a:t>
            </a:r>
            <a:endParaRPr kumimoji="1" lang="en-US" altLang="ko-KR" sz="2000" dirty="0"/>
          </a:p>
          <a:p>
            <a:pPr lvl="1"/>
            <a:r>
              <a:rPr kumimoji="1" lang="ko-KR" altLang="en-US" sz="2000" dirty="0" err="1"/>
              <a:t>수축기</a:t>
            </a:r>
            <a:r>
              <a:rPr kumimoji="1" lang="ko-KR" altLang="en-US" sz="2000" dirty="0"/>
              <a:t> 혈압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120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~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130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mmHg</a:t>
            </a:r>
          </a:p>
          <a:p>
            <a:pPr lvl="1"/>
            <a:r>
              <a:rPr kumimoji="1" lang="ko-KR" altLang="en-US" sz="2000" dirty="0"/>
              <a:t>이완기 혈압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80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~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85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mmHg</a:t>
            </a:r>
          </a:p>
          <a:p>
            <a:r>
              <a:rPr kumimoji="1" lang="en-US" altLang="ko-KR" sz="2000" dirty="0"/>
              <a:t>Resting BP = </a:t>
            </a:r>
            <a:r>
              <a:rPr kumimoji="1" lang="ko-KR" altLang="en-US" sz="2000" dirty="0"/>
              <a:t>휴식하고 있을 때의 혈압</a:t>
            </a:r>
            <a:endParaRPr kumimoji="1" lang="en-US" altLang="ko-KR" sz="2000" dirty="0"/>
          </a:p>
        </p:txBody>
      </p:sp>
      <p:pic>
        <p:nvPicPr>
          <p:cNvPr id="5" name="그림 4" descr="사람이(가) 표시된 사진&#10;&#10;자동 생성된 설명">
            <a:extLst>
              <a:ext uri="{FF2B5EF4-FFF2-40B4-BE49-F238E27FC236}">
                <a16:creationId xmlns:a16="http://schemas.microsoft.com/office/drawing/2014/main" id="{1CAB521E-CA48-DE49-85BA-1442B032A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9" y="4051941"/>
            <a:ext cx="3815496" cy="23044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D9A78E-8FD8-DA4B-A833-D21F34002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2"/>
          <a:stretch/>
        </p:blipFill>
        <p:spPr>
          <a:xfrm>
            <a:off x="5415623" y="2533789"/>
            <a:ext cx="6533081" cy="382256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102C35D-6DCF-7B4A-9B51-8764A6A39B47}"/>
              </a:ext>
            </a:extLst>
          </p:cNvPr>
          <p:cNvSpPr/>
          <p:nvPr/>
        </p:nvSpPr>
        <p:spPr>
          <a:xfrm>
            <a:off x="5921829" y="5747657"/>
            <a:ext cx="478971" cy="478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9717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BED2E-480C-154F-BD21-115A681A2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혈당 </a:t>
            </a:r>
            <a:r>
              <a:rPr kumimoji="1" lang="en-US" altLang="ko-KR" dirty="0"/>
              <a:t>blood sugar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C47BD-A571-5548-A87B-FCDBF8F3A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sz="2000" dirty="0"/>
              <a:t>혈액</a:t>
            </a:r>
            <a:r>
              <a:rPr kumimoji="1" lang="ko-KR" altLang="en-US" sz="2000" dirty="0"/>
              <a:t> 속에 함유되어 있는 포도당의 농도</a:t>
            </a:r>
            <a:endParaRPr kumimoji="1" lang="en-US" altLang="ko-KR" sz="2000" dirty="0"/>
          </a:p>
          <a:p>
            <a:r>
              <a:rPr kumimoji="1" lang="ko-KR" altLang="en-US" sz="2000" dirty="0"/>
              <a:t>항상성을 유지하기 위해 일정한 범위 내로 유지해야 함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Fasting BS = </a:t>
            </a:r>
            <a:r>
              <a:rPr kumimoji="1" lang="ko-KR" altLang="en-US" sz="2000" dirty="0"/>
              <a:t>단식 혈당</a:t>
            </a:r>
            <a:endParaRPr kumimoji="1" lang="en-US" altLang="ko-KR" sz="2000" dirty="0"/>
          </a:p>
          <a:p>
            <a:pPr lvl="1"/>
            <a:r>
              <a:rPr kumimoji="1" lang="en-US" altLang="ko-KR" sz="1600" dirty="0"/>
              <a:t>120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mg/dl </a:t>
            </a:r>
            <a:r>
              <a:rPr kumimoji="1" lang="ko-KR" altLang="en-US" sz="1600" dirty="0"/>
              <a:t>이상이면 </a:t>
            </a:r>
            <a:r>
              <a:rPr kumimoji="1" lang="en-US" altLang="ko-KR" sz="1600" dirty="0"/>
              <a:t>1</a:t>
            </a:r>
          </a:p>
          <a:p>
            <a:pPr lvl="1"/>
            <a:r>
              <a:rPr kumimoji="1" lang="ko-KR" altLang="en-US" sz="1600" dirty="0"/>
              <a:t>이보다 미만이면 </a:t>
            </a:r>
            <a:r>
              <a:rPr kumimoji="1" lang="en-US" altLang="ko-KR" sz="1600" dirty="0"/>
              <a:t>0</a:t>
            </a:r>
          </a:p>
          <a:p>
            <a:endParaRPr kumimoji="1"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CD5EB59-0070-B147-9786-47F044AB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246" y="2359248"/>
            <a:ext cx="8081241" cy="1363800"/>
          </a:xfrm>
          <a:prstGeom prst="rect">
            <a:avLst/>
          </a:prstGeom>
        </p:spPr>
      </p:pic>
      <p:pic>
        <p:nvPicPr>
          <p:cNvPr id="9" name="그림 8" descr="사람, 쥐고있는, 손, 장치이(가) 표시된 사진&#10;&#10;자동 생성된 설명">
            <a:extLst>
              <a:ext uri="{FF2B5EF4-FFF2-40B4-BE49-F238E27FC236}">
                <a16:creationId xmlns:a16="http://schemas.microsoft.com/office/drawing/2014/main" id="{4B09D89E-5281-AC47-AA42-5FA5B2F77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852" y="-171194"/>
            <a:ext cx="2597556" cy="24964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65422F-2820-BA4D-864D-C1A66EB92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821" y="3723048"/>
            <a:ext cx="4506090" cy="309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8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1F8BE-A16A-EA42-BD5F-65427404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심전도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electrocardiogram, ECG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FEFAF-B5B3-B64E-B009-7161320C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심장은</a:t>
            </a:r>
            <a:r>
              <a:rPr kumimoji="1" lang="ko-KR" altLang="en-US" sz="2000" dirty="0"/>
              <a:t> 자동적으로 수축</a:t>
            </a:r>
            <a:endParaRPr kumimoji="1" lang="en-US" altLang="ko-KR" sz="2000" dirty="0"/>
          </a:p>
          <a:p>
            <a:r>
              <a:rPr kumimoji="1" lang="ko-KR" altLang="en-US" sz="2000" dirty="0"/>
              <a:t>이 원동력은 </a:t>
            </a:r>
            <a:r>
              <a:rPr kumimoji="1" lang="ko-KR" altLang="en-US" sz="2000" dirty="0" err="1"/>
              <a:t>동방결절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sino</a:t>
            </a:r>
            <a:r>
              <a:rPr kumimoji="1" lang="en-US" altLang="ko-KR" sz="2000" dirty="0"/>
              <a:t>-atrial node, SA)</a:t>
            </a:r>
            <a:r>
              <a:rPr kumimoji="1" lang="ko-KR" altLang="en-US" sz="2000" dirty="0"/>
              <a:t>에서 발생하는 미세 전류</a:t>
            </a:r>
            <a:endParaRPr kumimoji="1" lang="en-US" altLang="ko-KR" sz="2000" dirty="0"/>
          </a:p>
          <a:p>
            <a:r>
              <a:rPr kumimoji="1" lang="ko-KR" altLang="en-US" sz="2000" dirty="0"/>
              <a:t>미세 전류가 심장 근육을 통하면서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신체 내 전류가 흘러 전기적 활동의 크기와 방향의 변화를 그래프로 나타낼 수 있음</a:t>
            </a:r>
            <a:endParaRPr kumimoji="1" lang="en-US" altLang="ko-KR" sz="2000" dirty="0"/>
          </a:p>
          <a:p>
            <a:r>
              <a:rPr kumimoji="1" lang="ko-KR" altLang="en-US" sz="2000" dirty="0" err="1"/>
              <a:t>분극</a:t>
            </a:r>
            <a:r>
              <a:rPr kumimoji="1" lang="ko-KR" altLang="en-US" sz="2000" dirty="0"/>
              <a:t> 상태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탈분극</a:t>
            </a:r>
            <a:r>
              <a:rPr kumimoji="1" lang="ko-KR" altLang="en-US" sz="2000" dirty="0"/>
              <a:t> 상태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다시 </a:t>
            </a:r>
            <a:r>
              <a:rPr kumimoji="1" lang="ko-KR" altLang="en-US" sz="2000" dirty="0" err="1"/>
              <a:t>재분극</a:t>
            </a:r>
            <a:r>
              <a:rPr kumimoji="1" lang="ko-KR" altLang="en-US" sz="2000" dirty="0"/>
              <a:t> 하는 일련의 과정</a:t>
            </a:r>
            <a:endParaRPr kumimoji="1" lang="en-US" altLang="ko-KR" sz="2000" dirty="0"/>
          </a:p>
          <a:p>
            <a:r>
              <a:rPr kumimoji="1" lang="ko-KR" altLang="en-US" sz="2000" dirty="0"/>
              <a:t>위와 같은 심장의 활동전위를 기록한 것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AE18C-A578-F943-B716-2A4726BC9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803" y="3458350"/>
            <a:ext cx="4579121" cy="289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3089C2-722C-3548-BA02-188E0C569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659" y="3745019"/>
            <a:ext cx="3059628" cy="26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7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8B78F2-ECB7-EC41-B3E2-980E3738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91" y="501650"/>
            <a:ext cx="11218817" cy="58547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 </a:t>
            </a:r>
            <a:r>
              <a:rPr lang="en-US" altLang="ko-KR" sz="2000" b="1" dirty="0" err="1"/>
              <a:t>RestingECG</a:t>
            </a:r>
            <a:r>
              <a:rPr lang="en-US" altLang="ko-KR" sz="2000" dirty="0"/>
              <a:t> : </a:t>
            </a:r>
            <a:r>
              <a:rPr lang="ko-KR" altLang="en-US" sz="2000" dirty="0"/>
              <a:t>증식하고 있지 않은 심전도 결과 </a:t>
            </a:r>
          </a:p>
          <a:p>
            <a:r>
              <a:rPr lang="ko-KR" altLang="en-US" sz="2000" dirty="0"/>
              <a:t>    </a:t>
            </a:r>
            <a:r>
              <a:rPr lang="en-US" altLang="ko-KR" sz="2000" dirty="0"/>
              <a:t>- Normal: </a:t>
            </a:r>
            <a:r>
              <a:rPr lang="ko-KR" altLang="en-US" sz="2000" dirty="0"/>
              <a:t>정상</a:t>
            </a:r>
          </a:p>
          <a:p>
            <a:r>
              <a:rPr lang="ko-KR" altLang="en-US" sz="2000" dirty="0"/>
              <a:t>    </a:t>
            </a:r>
            <a:r>
              <a:rPr lang="en-US" altLang="ko-KR" sz="2000" dirty="0"/>
              <a:t>- ST: having ST-T </a:t>
            </a:r>
            <a:r>
              <a:rPr lang="ko-KR" altLang="en-US" sz="2000" dirty="0"/>
              <a:t>파동 </a:t>
            </a:r>
            <a:r>
              <a:rPr lang="ko-KR" altLang="en-US" sz="2000" dirty="0" err="1"/>
              <a:t>비정상성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en" altLang="ko-Kore-KR" sz="2000" dirty="0"/>
              <a:t>T </a:t>
            </a:r>
            <a:r>
              <a:rPr lang="ko-KR" altLang="en-US" sz="2000" dirty="0"/>
              <a:t>파동 역치 </a:t>
            </a:r>
            <a:r>
              <a:rPr lang="en" altLang="ko-Kore-KR" sz="2000" dirty="0"/>
              <a:t>and/or ST </a:t>
            </a:r>
            <a:r>
              <a:rPr lang="ko-KR" altLang="en-US" sz="2000" dirty="0"/>
              <a:t>상승 또는 하강 </a:t>
            </a:r>
            <a:r>
              <a:rPr lang="en" altLang="ko-Kore-KR" sz="2000" dirty="0"/>
              <a:t>of &gt; 0.05 mV)</a:t>
            </a:r>
            <a:endParaRPr lang="en-US" altLang="ko-KR" sz="2000" dirty="0"/>
          </a:p>
          <a:p>
            <a:r>
              <a:rPr lang="en-US" altLang="ko-KR" sz="2000" dirty="0"/>
              <a:t>    - LVH: showing probable or definite </a:t>
            </a:r>
            <a:r>
              <a:rPr lang="ko-KR" altLang="en-US" sz="2000" dirty="0"/>
              <a:t>좌심실 비대증</a:t>
            </a:r>
            <a:r>
              <a:rPr lang="en-US" altLang="ko-KR" sz="2000" dirty="0"/>
              <a:t>(left ventricular hypertrophy)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일반적으로 좌심실 비대증이 흔함</a:t>
            </a:r>
            <a:r>
              <a:rPr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BA499-400F-C34E-9EE1-5F03AEC8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173" y="2265394"/>
            <a:ext cx="3984235" cy="40909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00D278-ADE0-224C-AC17-48F658BF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3395876"/>
            <a:ext cx="2500382" cy="2518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A914EC-6CB4-0345-9CC9-E7AC695B6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277" y="3194050"/>
            <a:ext cx="3733800" cy="31623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DB14B7-F087-3846-A29C-300241A1B050}"/>
              </a:ext>
            </a:extLst>
          </p:cNvPr>
          <p:cNvSpPr/>
          <p:nvPr/>
        </p:nvSpPr>
        <p:spPr>
          <a:xfrm>
            <a:off x="5644177" y="4655127"/>
            <a:ext cx="1779880" cy="1527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497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43E3F-1629-9049-BF00-EB9B25AB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Oldpeak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69EB5-EDB2-C242-AB64-303AECF71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=</a:t>
            </a:r>
            <a:r>
              <a:rPr kumimoji="1" lang="ko-KR" altLang="en-US" sz="2000" dirty="0"/>
              <a:t> </a:t>
            </a:r>
            <a:r>
              <a:rPr kumimoji="1" lang="en-US" altLang="ko-Kore-KR" sz="2000" dirty="0"/>
              <a:t>ST </a:t>
            </a:r>
            <a:r>
              <a:rPr kumimoji="1" lang="en-US" altLang="ko-KR" sz="2000" dirty="0"/>
              <a:t>depression (</a:t>
            </a:r>
            <a:r>
              <a:rPr kumimoji="1" lang="ko-KR" altLang="en-US" sz="2000" dirty="0"/>
              <a:t>하강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en-US" altLang="ko-KR" sz="2000" dirty="0"/>
              <a:t>ST segment </a:t>
            </a:r>
            <a:r>
              <a:rPr kumimoji="1" lang="ko-KR" altLang="en-US" sz="2000" dirty="0"/>
              <a:t>가 기준선 아래로 비정상적으로 낮은 경우</a:t>
            </a:r>
            <a:endParaRPr kumimoji="1" lang="en-US" altLang="ko-KR" sz="2000" dirty="0"/>
          </a:p>
          <a:p>
            <a:r>
              <a:rPr kumimoji="1" lang="ko-KR" altLang="en-US" sz="2000" dirty="0"/>
              <a:t>이는 심근 </a:t>
            </a:r>
            <a:r>
              <a:rPr kumimoji="1" lang="ko-KR" altLang="en-US" sz="2000" dirty="0" err="1"/>
              <a:t>허혈의</a:t>
            </a:r>
            <a:r>
              <a:rPr kumimoji="1" lang="ko-KR" altLang="en-US" sz="2000" dirty="0"/>
              <a:t> 징후 로도 볼 수 있음</a:t>
            </a:r>
            <a:endParaRPr kumimoji="1" lang="en-US" altLang="ko-KR" sz="2000" dirty="0"/>
          </a:p>
          <a:p>
            <a:pPr lvl="1"/>
            <a:r>
              <a:rPr kumimoji="1" lang="ko-KR" altLang="en-US" sz="1600" dirty="0" err="1"/>
              <a:t>허혈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신체 조직이나 장기에 혈액 공급이 절대적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상대적으로 부족한 상태</a:t>
            </a:r>
            <a:endParaRPr kumimoji="1" lang="ko-Kore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16296-78C6-1B47-A07D-F8A44A4EA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6"/>
          <a:stretch/>
        </p:blipFill>
        <p:spPr>
          <a:xfrm>
            <a:off x="7827264" y="1004392"/>
            <a:ext cx="4267200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3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0EEAA-94D8-124B-A808-E360DA2C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나이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최대 </a:t>
            </a:r>
            <a:r>
              <a:rPr kumimoji="1" lang="ko-KR" altLang="en-US" dirty="0" err="1"/>
              <a:t>심박수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03CA8B-61FF-AB47-A2C4-257FDB6BB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72" y="2124236"/>
            <a:ext cx="5795188" cy="3353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BFF22F-8580-8249-B333-EB4795B6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40" y="2422317"/>
            <a:ext cx="5179292" cy="3055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93446A-E699-D44F-B297-3EBF21916187}"/>
              </a:ext>
            </a:extLst>
          </p:cNvPr>
          <p:cNvSpPr txBox="1"/>
          <p:nvPr/>
        </p:nvSpPr>
        <p:spPr>
          <a:xfrm>
            <a:off x="1644208" y="2052985"/>
            <a:ext cx="296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/>
              <a:t>Age : 28 ~ 77 </a:t>
            </a:r>
            <a:r>
              <a:rPr lang="ko-KR" altLang="en-US" dirty="0"/>
              <a:t>세</a:t>
            </a:r>
            <a:r>
              <a:rPr lang="en-US" altLang="ko-KR" dirty="0"/>
              <a:t>. (</a:t>
            </a:r>
            <a:r>
              <a:rPr lang="ko-KR" altLang="en-US" dirty="0"/>
              <a:t>평균 </a:t>
            </a:r>
            <a:r>
              <a:rPr lang="en-US" altLang="ko-KR" dirty="0"/>
              <a:t>53 </a:t>
            </a:r>
            <a:r>
              <a:rPr lang="ko-KR" altLang="en-US" dirty="0"/>
              <a:t>세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B9406-22BB-284B-8C34-5888ADCC1F0C}"/>
              </a:ext>
            </a:extLst>
          </p:cNvPr>
          <p:cNvSpPr txBox="1"/>
          <p:nvPr/>
        </p:nvSpPr>
        <p:spPr>
          <a:xfrm>
            <a:off x="7278295" y="1754904"/>
            <a:ext cx="29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평균 최대 </a:t>
            </a:r>
            <a:r>
              <a:rPr kumimoji="1" lang="ko-KR" altLang="en-US" dirty="0" err="1"/>
              <a:t>심박수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220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Age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1545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818</Words>
  <Application>Microsoft Macintosh PowerPoint</Application>
  <PresentationFormat>와이드스크린</PresentationFormat>
  <Paragraphs>89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Apple SD Gothic Neo</vt:lpstr>
      <vt:lpstr>Arial</vt:lpstr>
      <vt:lpstr>Calibri</vt:lpstr>
      <vt:lpstr>Calibri Light</vt:lpstr>
      <vt:lpstr>Times</vt:lpstr>
      <vt:lpstr>Office 테마</vt:lpstr>
      <vt:lpstr>Heart Failure Prediction</vt:lpstr>
      <vt:lpstr>Problem</vt:lpstr>
      <vt:lpstr>Attribute description</vt:lpstr>
      <vt:lpstr>혈압 blood pressure</vt:lpstr>
      <vt:lpstr>혈당 blood sugar</vt:lpstr>
      <vt:lpstr>심전도 electrocardiogram, ECG</vt:lpstr>
      <vt:lpstr>PowerPoint 프레젠테이션</vt:lpstr>
      <vt:lpstr>Oldpeak</vt:lpstr>
      <vt:lpstr>나이 &amp; 최대 심박수</vt:lpstr>
      <vt:lpstr>Numerical data</vt:lpstr>
      <vt:lpstr>Categorical data</vt:lpstr>
      <vt:lpstr>PowerPoint 프레젠테이션</vt:lpstr>
      <vt:lpstr>Cholesterol 결측치 처리</vt:lpstr>
      <vt:lpstr>상관관계</vt:lpstr>
      <vt:lpstr>PowerPoint 프레젠테이션</vt:lpstr>
      <vt:lpstr>PowerPoint 프레젠테이션</vt:lpstr>
      <vt:lpstr>Catboost model 시각화</vt:lpstr>
      <vt:lpstr>Random forest model 시각화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Failure Prediction</dc:title>
  <dc:creator>김현아</dc:creator>
  <cp:lastModifiedBy>김현아</cp:lastModifiedBy>
  <cp:revision>68</cp:revision>
  <dcterms:created xsi:type="dcterms:W3CDTF">2022-03-15T11:42:19Z</dcterms:created>
  <dcterms:modified xsi:type="dcterms:W3CDTF">2022-03-16T11:15:21Z</dcterms:modified>
</cp:coreProperties>
</file>